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21" r:id="rId4"/>
    <p:sldId id="258" r:id="rId5"/>
    <p:sldId id="259" r:id="rId6"/>
    <p:sldId id="260" r:id="rId7"/>
    <p:sldId id="567" r:id="rId8"/>
    <p:sldId id="573" r:id="rId9"/>
    <p:sldId id="575" r:id="rId10"/>
    <p:sldId id="576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541" r:id="rId48"/>
    <p:sldId id="556" r:id="rId49"/>
    <p:sldId id="56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583" r:id="rId75"/>
    <p:sldId id="584" r:id="rId76"/>
    <p:sldId id="585" r:id="rId77"/>
    <p:sldId id="322" r:id="rId78"/>
    <p:sldId id="580" r:id="rId79"/>
    <p:sldId id="581" r:id="rId80"/>
    <p:sldId id="597" r:id="rId81"/>
    <p:sldId id="598" r:id="rId8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Helvetica" panose="020B0604020202020204" pitchFamily="34" charset="0"/>
      <p:regular r:id="rId88"/>
      <p:bold r:id="rId89"/>
      <p:italic r:id="rId90"/>
      <p:boldItalic r:id="rId91"/>
    </p:embeddedFont>
    <p:embeddedFont>
      <p:font typeface="Helvetica Neue" panose="020B0604020202020204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3">
          <p15:clr>
            <a:srgbClr val="A4A3A4"/>
          </p15:clr>
        </p15:guide>
        <p15:guide id="3" pos="884">
          <p15:clr>
            <a:srgbClr val="A4A3A4"/>
          </p15:clr>
        </p15:guide>
        <p15:guide id="4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KJFlDrzMizGf6viAQmnvP301v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79423" autoAdjust="0"/>
  </p:normalViewPr>
  <p:slideViewPr>
    <p:cSldViewPr snapToGrid="0">
      <p:cViewPr varScale="1">
        <p:scale>
          <a:sx n="65" d="100"/>
          <a:sy n="65" d="100"/>
        </p:scale>
        <p:origin x="1954" y="58"/>
      </p:cViewPr>
      <p:guideLst>
        <p:guide orient="horz" pos="2160"/>
        <p:guide pos="3243"/>
        <p:guide pos="884"/>
        <p:guide pos="5556"/>
      </p:guideLst>
    </p:cSldViewPr>
  </p:slideViewPr>
  <p:outlineViewPr>
    <p:cViewPr>
      <p:scale>
        <a:sx n="33" d="100"/>
        <a:sy n="33" d="100"/>
      </p:scale>
      <p:origin x="0" y="-500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f47ea9e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g6f47ea9e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ac8bab1a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ac8bab1a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9ac8bab1a6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HTML, as a markup language doesn't really “do” anything in the sense that a programming language does. HTML contains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 programming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logic.</a:t>
            </a:r>
            <a:endParaRPr dirty="0"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ac8bab1a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ac8bab1a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+mj-lt"/>
                <a:cs typeface="Calibri" panose="020F0502020204030204" pitchFamily="34" charset="0"/>
              </a:rPr>
              <a:t>No, HTML is not a programming language</a:t>
            </a:r>
            <a:r>
              <a:rPr lang="en-US" b="0" i="0" dirty="0">
                <a:solidFill>
                  <a:srgbClr val="202124"/>
                </a:solidFill>
                <a:effectLst/>
                <a:latin typeface="+mj-lt"/>
                <a:cs typeface="Calibri" panose="020F0502020204030204" pitchFamily="34" charset="0"/>
              </a:rPr>
              <a:t>. The "M" stands for "Markup". Generally, a programming language allows you to describe some sort of process of doing something, whereas HTML is a way of adding context and structure to 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No Logic! No Fun!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can't make choices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can't reuse the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is bad in 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maths</a:t>
            </a:r>
            <a:endParaRPr lang="en-US" b="1" i="0" dirty="0">
              <a:solidFill>
                <a:srgbClr val="171717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can't modify your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can't deal with inputs and give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HTML doesn't give any errors</a:t>
            </a:r>
          </a:p>
        </p:txBody>
      </p:sp>
      <p:sp>
        <p:nvSpPr>
          <p:cNvPr id="69" name="Google Shape;69;g9ac8bab1a6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f47ea9eb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6f47ea9eb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6f47ea9eb2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1" name="Google Shape;43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7ea9eb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6f47ea9eb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g6f47ea9eb2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DTD (Document Type Definition).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307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7" name="Google Shape;55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2" name="Google Shape;5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7557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972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3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76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ac8bab1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ac8bab1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9ac8bab1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62"/>
          <p:cNvSpPr/>
          <p:nvPr/>
        </p:nvSpPr>
        <p:spPr>
          <a:xfrm>
            <a:off x="35496" y="692696"/>
            <a:ext cx="9001000" cy="21939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2"/>
          <p:cNvSpPr/>
          <p:nvPr/>
        </p:nvSpPr>
        <p:spPr>
          <a:xfrm>
            <a:off x="432048" y="4110573"/>
            <a:ext cx="8316416" cy="968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2"/>
          <p:cNvSpPr txBox="1">
            <a:spLocks noGrp="1"/>
          </p:cNvSpPr>
          <p:nvPr>
            <p:ph type="ctrTitle"/>
          </p:nvPr>
        </p:nvSpPr>
        <p:spPr>
          <a:xfrm>
            <a:off x="539253" y="1054638"/>
            <a:ext cx="741680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2"/>
          <p:cNvSpPr txBox="1">
            <a:spLocks noGrp="1"/>
          </p:cNvSpPr>
          <p:nvPr>
            <p:ph type="subTitle" idx="1"/>
          </p:nvPr>
        </p:nvSpPr>
        <p:spPr>
          <a:xfrm>
            <a:off x="1907703" y="4218302"/>
            <a:ext cx="5688633" cy="75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Noto Sans Symbols"/>
              <a:buChar char="❖"/>
              <a:defRPr sz="2000">
                <a:solidFill>
                  <a:srgbClr val="BFBFB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 type="obj">
  <p:cSld name="OBJEC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3"/>
          <p:cNvSpPr/>
          <p:nvPr/>
        </p:nvSpPr>
        <p:spPr>
          <a:xfrm>
            <a:off x="0" y="-27384"/>
            <a:ext cx="9144000" cy="7920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3"/>
          <p:cNvSpPr/>
          <p:nvPr/>
        </p:nvSpPr>
        <p:spPr>
          <a:xfrm rot="10800000">
            <a:off x="-34280" y="6398486"/>
            <a:ext cx="9178280" cy="476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3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 b="0">
                <a:solidFill>
                  <a:srgbClr val="17365D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b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63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4"/>
          <p:cNvSpPr/>
          <p:nvPr/>
        </p:nvSpPr>
        <p:spPr>
          <a:xfrm>
            <a:off x="0" y="-27384"/>
            <a:ext cx="9144000" cy="7920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4"/>
          <p:cNvSpPr/>
          <p:nvPr/>
        </p:nvSpPr>
        <p:spPr>
          <a:xfrm rot="10800000">
            <a:off x="-34280" y="6398486"/>
            <a:ext cx="9178280" cy="476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7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small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107504" y="5588"/>
            <a:ext cx="7059778" cy="66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body" idx="1"/>
          </p:nvPr>
        </p:nvSpPr>
        <p:spPr>
          <a:xfrm>
            <a:off x="395536" y="908720"/>
            <a:ext cx="4042793" cy="54723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4576191" y="908720"/>
            <a:ext cx="4042793" cy="540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4"/>
          <p:cNvSpPr/>
          <p:nvPr/>
        </p:nvSpPr>
        <p:spPr>
          <a:xfrm>
            <a:off x="8172400" y="-40094"/>
            <a:ext cx="720080" cy="80479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 txBox="1">
            <a:spLocks noGrp="1"/>
          </p:cNvSpPr>
          <p:nvPr>
            <p:ph type="title"/>
          </p:nvPr>
        </p:nvSpPr>
        <p:spPr>
          <a:xfrm>
            <a:off x="179512" y="349491"/>
            <a:ext cx="864063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5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5"/>
          <p:cNvSpPr txBox="1">
            <a:spLocks noGrp="1"/>
          </p:cNvSpPr>
          <p:nvPr>
            <p:ph type="ftr" idx="11"/>
          </p:nvPr>
        </p:nvSpPr>
        <p:spPr>
          <a:xfrm>
            <a:off x="2972544" y="643085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ftr" idx="11"/>
          </p:nvPr>
        </p:nvSpPr>
        <p:spPr>
          <a:xfrm>
            <a:off x="2972544" y="643085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title"/>
          </p:nvPr>
        </p:nvSpPr>
        <p:spPr>
          <a:xfrm>
            <a:off x="179512" y="349491"/>
            <a:ext cx="864063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body" idx="1"/>
          </p:nvPr>
        </p:nvSpPr>
        <p:spPr>
          <a:xfrm>
            <a:off x="179512" y="1600200"/>
            <a:ext cx="864063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1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1"/>
          <p:cNvSpPr txBox="1">
            <a:spLocks noGrp="1"/>
          </p:cNvSpPr>
          <p:nvPr>
            <p:ph type="ftr" idx="11"/>
          </p:nvPr>
        </p:nvSpPr>
        <p:spPr>
          <a:xfrm>
            <a:off x="2972544" y="643085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_symbols.asp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47ea9eb2_0_0"/>
          <p:cNvSpPr txBox="1">
            <a:spLocks noGrp="1"/>
          </p:cNvSpPr>
          <p:nvPr>
            <p:ph type="ctrTitle"/>
          </p:nvPr>
        </p:nvSpPr>
        <p:spPr>
          <a:xfrm>
            <a:off x="863550" y="1054645"/>
            <a:ext cx="7416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Web Application Development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Google Shape;57;g6f47ea9eb2_0_0"/>
          <p:cNvSpPr txBox="1">
            <a:spLocks noGrp="1"/>
          </p:cNvSpPr>
          <p:nvPr>
            <p:ph type="subTitle" idx="1"/>
          </p:nvPr>
        </p:nvSpPr>
        <p:spPr>
          <a:xfrm>
            <a:off x="1907703" y="4218302"/>
            <a:ext cx="5688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58" name="Google Shape;58;g6f47ea9eb2_0_0"/>
          <p:cNvSpPr txBox="1">
            <a:spLocks noGrp="1"/>
          </p:cNvSpPr>
          <p:nvPr>
            <p:ph type="subTitle" idx="1"/>
          </p:nvPr>
        </p:nvSpPr>
        <p:spPr>
          <a:xfrm>
            <a:off x="1786328" y="1988877"/>
            <a:ext cx="56886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HTML Basics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DOCTYPE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>
                <a:latin typeface="Calibri" pitchFamily="34" charset="0"/>
              </a:rPr>
              <a:t>HTML 5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&lt;!DOCTYPE html&gt;</a:t>
            </a:r>
          </a:p>
          <a:p>
            <a:r>
              <a:rPr lang="en-US" sz="2400" b="1" dirty="0">
                <a:latin typeface="Calibri" pitchFamily="34" charset="0"/>
              </a:rPr>
              <a:t>HTML 4.01 Strict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&lt;!DOCTYPE HTML PUBLIC "-//W3C//DTD HTML 4.01//EN" "http://www.w3.org/TR/html4/strict.dtd"&gt;</a:t>
            </a:r>
          </a:p>
          <a:p>
            <a:pPr lvl="1"/>
            <a:endParaRPr lang="en-US" sz="2000" b="1" dirty="0">
              <a:latin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</a:rPr>
              <a:t>HTML 4.01 Transitional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&lt;!DOCTYPE HTML PUBLIC "-//W3C//DTD HTML 4.01 Transitional//EN" "http://www.w3.org/TR/html4/loose.dtd"&gt;</a:t>
            </a:r>
          </a:p>
          <a:p>
            <a:pPr lvl="1"/>
            <a:endParaRPr lang="en-US" sz="2000" dirty="0">
              <a:latin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</a:rPr>
              <a:t>HTML 4.01 Frameset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&lt;!DOCTYPE HTML PUBLIC "-//W3C//DTD HTML 4.01 Frameset//EN" "http://www.w3.org/TR/html4/frameset.dtd"&gt;</a:t>
            </a:r>
          </a:p>
          <a:p>
            <a:pPr lvl="1"/>
            <a:endParaRPr lang="en-US" sz="2000" dirty="0">
              <a:latin typeface="Calibri" pitchFamily="34" charset="0"/>
            </a:endParaRPr>
          </a:p>
          <a:p>
            <a:r>
              <a:rPr lang="en-US" sz="2400" b="1" dirty="0">
                <a:latin typeface="Calibri" pitchFamily="34" charset="0"/>
              </a:rPr>
              <a:t>XHTML 1.1</a:t>
            </a:r>
          </a:p>
          <a:p>
            <a:pPr lvl="1"/>
            <a:r>
              <a:rPr lang="en-US" sz="2000" dirty="0"/>
              <a:t>&lt;!DOCTYPE html PUBLIC "-//W3C//DTD XHTML 1.1//EN" "http://www.w3.org/TR/xhtml11/DTD/xhtml11.dtd"&gt;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10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Example: HTML Structure 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240" y="953356"/>
            <a:ext cx="7991292" cy="520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c8bab1a6_0_0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00" cy="4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/>
              <a:t>Example: HTML Structure</a:t>
            </a:r>
            <a:endParaRPr/>
          </a:p>
        </p:txBody>
      </p:sp>
      <p:sp>
        <p:nvSpPr>
          <p:cNvPr id="105" name="Google Shape;105;g9ac8bab1a6_0_0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00" cy="53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9ac8bab1a6_0_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07" name="Google Shape;107;g9ac8bab1a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" y="1081270"/>
            <a:ext cx="7991292" cy="520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9ac8bab1a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954" y="1154236"/>
            <a:ext cx="6669889" cy="47245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Structure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4524"/>
            <a:ext cx="9144000" cy="595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 flipH="1">
            <a:off x="1246311" y="1435009"/>
            <a:ext cx="549619" cy="523435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2051720" y="2924944"/>
            <a:ext cx="6552728" cy="259228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opening </a:t>
            </a: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indicates that anything between it and a closing </a:t>
            </a: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&lt;/html&gt;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is HTML code.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Structure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4524"/>
            <a:ext cx="9144000" cy="595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 flipH="1">
            <a:off x="1246309" y="1772816"/>
            <a:ext cx="549619" cy="4549416"/>
          </a:xfrm>
          <a:prstGeom prst="leftBrace">
            <a:avLst>
              <a:gd name="adj1" fmla="val 1638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2051720" y="2924944"/>
            <a:ext cx="6552728" cy="259228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indicates that anything between it and the closing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&lt;/body&gt;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should be shown inside the main browser window.</a:t>
            </a:r>
            <a:endParaRPr sz="4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Structure</a:t>
            </a:r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4524"/>
            <a:ext cx="9144000" cy="595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 rot="5400000" flipH="1">
            <a:off x="3007707" y="339217"/>
            <a:ext cx="549619" cy="4477817"/>
          </a:xfrm>
          <a:prstGeom prst="leftBrace">
            <a:avLst>
              <a:gd name="adj1" fmla="val 16383"/>
              <a:gd name="adj2" fmla="val 4924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35496" y="2924944"/>
            <a:ext cx="6552728" cy="259228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Words between </a:t>
            </a:r>
            <a:r>
              <a:rPr lang="en-US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&lt;h1&gt; </a:t>
            </a: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&lt;/h1&gt; </a:t>
            </a: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a main heading.</a:t>
            </a:r>
            <a:endParaRPr sz="9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ac8bab1a6_0_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00" cy="4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0"/>
              <a:t>HTML Structure</a:t>
            </a:r>
            <a:endParaRPr/>
          </a:p>
        </p:txBody>
      </p:sp>
      <p:sp>
        <p:nvSpPr>
          <p:cNvPr id="145" name="Google Shape;145;g9ac8bab1a6_0_9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00" cy="532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9ac8bab1a6_0_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47" name="Google Shape;147;g9ac8bab1a6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4524"/>
            <a:ext cx="9143999" cy="595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9ac8bab1a6_0_9"/>
          <p:cNvSpPr/>
          <p:nvPr/>
        </p:nvSpPr>
        <p:spPr>
          <a:xfrm rot="5400000" flipH="1">
            <a:off x="3007725" y="339235"/>
            <a:ext cx="549600" cy="4477800"/>
          </a:xfrm>
          <a:prstGeom prst="leftBrace">
            <a:avLst>
              <a:gd name="adj1" fmla="val 16383"/>
              <a:gd name="adj2" fmla="val 4924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9ac8bab1a6_0_9"/>
          <p:cNvSpPr/>
          <p:nvPr/>
        </p:nvSpPr>
        <p:spPr>
          <a:xfrm>
            <a:off x="35496" y="2924944"/>
            <a:ext cx="6552600" cy="2592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Words between </a:t>
            </a:r>
            <a:r>
              <a:rPr lang="en-US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&lt;h1&gt; </a:t>
            </a: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&lt;/h1&gt; </a:t>
            </a: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a main heading.</a:t>
            </a:r>
            <a:endParaRPr sz="9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9ac8bab1a6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4111" y="2180072"/>
            <a:ext cx="6669889" cy="472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Structure</a:t>
            </a:r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7665"/>
            <a:ext cx="9144000" cy="595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 rot="5826445" flipH="1">
            <a:off x="3851183" y="357013"/>
            <a:ext cx="549619" cy="6143975"/>
          </a:xfrm>
          <a:prstGeom prst="leftBrace">
            <a:avLst>
              <a:gd name="adj1" fmla="val 1638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 rot="384115">
            <a:off x="663644" y="3741856"/>
            <a:ext cx="6552728" cy="259228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paragraph of text appears between these </a:t>
            </a:r>
            <a:r>
              <a:rPr lang="en-U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&lt;p&gt; </a:t>
            </a: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&lt;/p&gt; </a:t>
            </a: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tags.</a:t>
            </a:r>
            <a:endParaRPr sz="1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Tags</a:t>
            </a:r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735135"/>
            <a:ext cx="9140779" cy="6122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Tags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5860"/>
            <a:ext cx="9148930" cy="618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200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HTML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HTML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/>
              <a:t>Stands for </a:t>
            </a:r>
            <a:r>
              <a:rPr lang="en-US" dirty="0" err="1">
                <a:solidFill>
                  <a:srgbClr val="FF0000"/>
                </a:solidFill>
              </a:rPr>
              <a:t>H</a:t>
            </a:r>
            <a:r>
              <a:rPr lang="en-US" dirty="0" err="1"/>
              <a:t>yper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anguage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 err="1"/>
              <a:t>HyperText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text that has reference to another text document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/>
              <a:t>Markup language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Language that is both machine and human readable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HTML Page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/>
              <a:t>HTML pages are text documents containing HTML structure </a:t>
            </a:r>
          </a:p>
          <a:p>
            <a:pPr marL="742950" lvl="1" indent="-285750"/>
            <a:r>
              <a:rPr lang="en-US" sz="2800" dirty="0"/>
              <a:t>HTML </a:t>
            </a:r>
            <a:r>
              <a:rPr lang="en-US" sz="2800" b="1" dirty="0"/>
              <a:t>describes the structure </a:t>
            </a:r>
            <a:r>
              <a:rPr lang="en-US" sz="2800" dirty="0"/>
              <a:t>of a page</a:t>
            </a:r>
          </a:p>
          <a:p>
            <a:pPr marL="742950" lvl="1" indent="-285750"/>
            <a:r>
              <a:rPr lang="en-US" sz="2800" dirty="0"/>
              <a:t>HTML files are text files with extension “</a:t>
            </a:r>
            <a:r>
              <a:rPr lang="en-US" sz="2800" b="1" dirty="0" err="1"/>
              <a:t>htm</a:t>
            </a:r>
            <a:r>
              <a:rPr lang="en-US" sz="2800" dirty="0"/>
              <a:t>” or “</a:t>
            </a:r>
            <a:r>
              <a:rPr lang="en-US" sz="2800" b="1" dirty="0"/>
              <a:t>html</a:t>
            </a:r>
            <a:r>
              <a:rPr lang="en-US" sz="2800" dirty="0"/>
              <a:t>” 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endParaRPr dirty="0"/>
          </a:p>
          <a:p>
            <a:pPr marL="74295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 dirty="0"/>
          </a:p>
        </p:txBody>
      </p:sp>
      <p:sp>
        <p:nvSpPr>
          <p:cNvPr id="65" name="Google Shape;65;p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Attributes</a:t>
            </a: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Attributes Tell Us More About Elements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Attributes provide additional information about the contents of an element. They appear on the opening tag of the element and are made up of two parts: a name and a value, separated by an equals sign.</a:t>
            </a:r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3429000"/>
            <a:ext cx="7200800" cy="238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Tags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Attributes Tell Us More About Elements</a:t>
            </a: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6792"/>
            <a:ext cx="9144000" cy="487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Body &amp; Title</a:t>
            </a:r>
            <a:endParaRPr sz="2880"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/>
          </a:p>
        </p:txBody>
      </p:sp>
      <p:sp>
        <p:nvSpPr>
          <p:cNvPr id="201" name="Google Shape;201;p1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 sz="2000"/>
              <a:t>22</a:t>
            </a:fld>
            <a:endParaRPr sz="2000"/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0728"/>
            <a:ext cx="9144000" cy="547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2349624" y="2924944"/>
            <a:ext cx="6668096" cy="93610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Everything inside body element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shown inside the main browser window.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1656184" y="3210972"/>
            <a:ext cx="693440" cy="36004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Body &amp; Title</a:t>
            </a:r>
            <a:endParaRPr sz="2880"/>
          </a:p>
        </p:txBody>
      </p:sp>
      <p:sp>
        <p:nvSpPr>
          <p:cNvPr id="210" name="Google Shape;210;p13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 sz="2000"/>
              <a:t>23</a:t>
            </a:fld>
            <a:endParaRPr sz="2000"/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176" y="980728"/>
            <a:ext cx="9294352" cy="54766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3"/>
          <p:cNvGrpSpPr/>
          <p:nvPr/>
        </p:nvGrpSpPr>
        <p:grpSpPr>
          <a:xfrm>
            <a:off x="2248908" y="1988840"/>
            <a:ext cx="6779784" cy="936104"/>
            <a:chOff x="1656184" y="2924944"/>
            <a:chExt cx="7524328" cy="936104"/>
          </a:xfrm>
        </p:grpSpPr>
        <p:sp>
          <p:nvSpPr>
            <p:cNvPr id="214" name="Google Shape;214;p13"/>
            <p:cNvSpPr/>
            <p:nvPr/>
          </p:nvSpPr>
          <p:spPr>
            <a:xfrm>
              <a:off x="2349624" y="2924944"/>
              <a:ext cx="6830888" cy="93610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This contains information that are shown on top of the page</a:t>
              </a:r>
              <a:endPara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656184" y="3210972"/>
              <a:ext cx="693440" cy="36004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Body &amp; Title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37" y="1268760"/>
            <a:ext cx="8018526" cy="35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 b="0"/>
              <a:t>Headings</a:t>
            </a:r>
            <a:endParaRPr sz="2880"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HTML has six "levels" of headings: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&lt;h1&gt; </a:t>
            </a:r>
            <a:r>
              <a:rPr lang="en-US"/>
              <a:t>is used for main headings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&lt;h2&gt; </a:t>
            </a:r>
            <a:r>
              <a:rPr lang="en-US"/>
              <a:t>is used for subheadings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If there are further sections under the subheadings then the </a:t>
            </a:r>
            <a:r>
              <a:rPr lang="en-US" b="1"/>
              <a:t>&lt;h3&gt; </a:t>
            </a:r>
            <a:r>
              <a:rPr lang="en-US"/>
              <a:t>element is used, and so on...</a:t>
            </a:r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Heading</a:t>
            </a:r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 code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791" y="1714331"/>
            <a:ext cx="7105973" cy="416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1975" y="2610608"/>
            <a:ext cx="47720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 b="0"/>
              <a:t>Paragraph</a:t>
            </a:r>
            <a:endParaRPr sz="2880"/>
          </a:p>
        </p:txBody>
      </p:sp>
      <p:sp>
        <p:nvSpPr>
          <p:cNvPr id="245" name="Google Shape;245;p17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paragraph consists of one or more sentences that form a kind of dialogue.</a:t>
            </a:r>
            <a:endParaRPr/>
          </a:p>
          <a:p>
            <a:pPr marL="74295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1" y="2012136"/>
            <a:ext cx="5677453" cy="281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7950" y="4278200"/>
            <a:ext cx="6496050" cy="2152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 dirty="0"/>
              <a:t>Strong and Emphasize </a:t>
            </a:r>
            <a:endParaRPr dirty="0"/>
          </a:p>
        </p:txBody>
      </p:sp>
      <p:sp>
        <p:nvSpPr>
          <p:cNvPr id="254" name="Google Shape;254;p18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Strong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/>
              <a:t>By enclosing words in the tags </a:t>
            </a:r>
            <a:r>
              <a:rPr lang="en-US" sz="2400" b="1" dirty="0"/>
              <a:t>&lt;strong&gt; </a:t>
            </a:r>
            <a:r>
              <a:rPr lang="en-US" dirty="0"/>
              <a:t>and </a:t>
            </a:r>
            <a:r>
              <a:rPr lang="en-US" sz="2400" b="1" dirty="0"/>
              <a:t>&lt;/strong&gt; </a:t>
            </a:r>
            <a:r>
              <a:rPr lang="en-US" dirty="0"/>
              <a:t>we can make characters appear bold.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Emphasize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dirty="0"/>
              <a:t>By enclosing words in the tags </a:t>
            </a:r>
            <a:r>
              <a:rPr lang="en-US" sz="2400" b="1" dirty="0"/>
              <a:t>&lt;</a:t>
            </a:r>
            <a:r>
              <a:rPr lang="en-US" sz="2400" b="1" dirty="0" err="1"/>
              <a:t>em</a:t>
            </a:r>
            <a:r>
              <a:rPr lang="en-US" sz="2400" b="1" dirty="0"/>
              <a:t>&gt; </a:t>
            </a:r>
            <a:r>
              <a:rPr lang="en-US" dirty="0"/>
              <a:t>and </a:t>
            </a:r>
            <a:r>
              <a:rPr lang="en-US" sz="2400" b="1" dirty="0"/>
              <a:t>&lt;/</a:t>
            </a:r>
            <a:r>
              <a:rPr lang="en-US" sz="2400" b="1" dirty="0" err="1"/>
              <a:t>em</a:t>
            </a:r>
            <a:r>
              <a:rPr lang="en-US" sz="2400" b="1" dirty="0"/>
              <a:t>&gt; </a:t>
            </a:r>
            <a:r>
              <a:rPr lang="en-US" dirty="0"/>
              <a:t>we can make characters appear italic.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Example</a:t>
            </a:r>
            <a:endParaRPr dirty="0"/>
          </a:p>
          <a:p>
            <a:pPr marL="74295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 dirty="0"/>
          </a:p>
        </p:txBody>
      </p:sp>
      <p:sp>
        <p:nvSpPr>
          <p:cNvPr id="255" name="Google Shape;255;p1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AA086-3ECB-0D62-1774-728EDC23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67" y="4388460"/>
            <a:ext cx="4397121" cy="16917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9A3C2-3DB8-351A-D54B-D4309FBC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2" y="4582981"/>
            <a:ext cx="4835291" cy="18638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Line Breaks &amp; Horizontal Rules</a:t>
            </a:r>
            <a:endParaRPr/>
          </a:p>
        </p:txBody>
      </p:sp>
      <p:sp>
        <p:nvSpPr>
          <p:cNvPr id="264" name="Google Shape;264;p19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Line Break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ts val="2590"/>
              <a:buChar char="–"/>
            </a:pPr>
            <a:r>
              <a:rPr lang="en-US" sz="2590"/>
              <a:t>Just like &lt;p&gt;&lt;/p&gt; the line break &lt;br /&gt; breaks line and starts new line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ts val="2590"/>
              <a:buChar char="–"/>
            </a:pPr>
            <a:r>
              <a:rPr lang="en-US" sz="2590"/>
              <a:t>Example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>
                <a:latin typeface="Courier New"/>
                <a:ea typeface="Courier New"/>
                <a:cs typeface="Courier New"/>
                <a:sym typeface="Courier New"/>
              </a:rPr>
              <a:t>&lt;p&gt;The Earth&lt;br /&gt;gets one hundred tons heavier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>
                <a:latin typeface="Courier New"/>
                <a:ea typeface="Courier New"/>
                <a:cs typeface="Courier New"/>
                <a:sym typeface="Courier New"/>
              </a:rPr>
              <a:t>every day&lt;br /&gt;due to falling space dust.&lt;/p&gt;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Horizontal Rule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2060"/>
              </a:buClr>
              <a:buSzPts val="2590"/>
              <a:buChar char="–"/>
            </a:pPr>
            <a:r>
              <a:rPr lang="en-US" sz="2590"/>
              <a:t>Just like &lt;br /&gt; it separates lines by placing a solid line in between paragraphs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rPr lang="en-US" sz="2035">
                <a:latin typeface="Courier New"/>
                <a:ea typeface="Courier New"/>
                <a:cs typeface="Courier New"/>
                <a:sym typeface="Courier New"/>
              </a:rPr>
              <a:t>&lt;p&gt;Venus is the only planet that rotates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rPr lang="en-US" sz="2035">
                <a:latin typeface="Courier New"/>
                <a:ea typeface="Courier New"/>
                <a:cs typeface="Courier New"/>
                <a:sym typeface="Courier New"/>
              </a:rPr>
              <a:t>clockwise.&lt;/p&gt;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rPr lang="en-US" sz="2035">
                <a:latin typeface="Courier New"/>
                <a:ea typeface="Courier New"/>
                <a:cs typeface="Courier New"/>
                <a:sym typeface="Courier New"/>
              </a:rPr>
              <a:t>&lt;hr /&gt;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rPr lang="en-US" sz="2035">
                <a:latin typeface="Courier New"/>
                <a:ea typeface="Courier New"/>
                <a:cs typeface="Courier New"/>
                <a:sym typeface="Courier New"/>
              </a:rPr>
              <a:t>&lt;p&gt;Jupiter is bigger than all the other planets</a:t>
            </a:r>
            <a:endParaRPr/>
          </a:p>
          <a:p>
            <a:pPr marL="914400" lvl="2" indent="0" algn="l" rtl="0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rPr lang="en-US" sz="2035">
                <a:latin typeface="Courier New"/>
                <a:ea typeface="Courier New"/>
                <a:cs typeface="Courier New"/>
                <a:sym typeface="Courier New"/>
              </a:rPr>
              <a:t>combined.&lt;/p&gt;</a:t>
            </a:r>
            <a:endParaRPr sz="2220"/>
          </a:p>
        </p:txBody>
      </p:sp>
      <p:sp>
        <p:nvSpPr>
          <p:cNvPr id="265" name="Google Shape;265;p1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HTML</a:t>
            </a:r>
            <a:r>
              <a:rPr lang="en-US" dirty="0"/>
              <a:t>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Tim Berners-Lee invented html in 1991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2514600"/>
          <a:ext cx="4495800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itchFamily="34" charset="0"/>
                        </a:rPr>
                        <a:t>1991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HTML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 pitchFamily="34" charset="0"/>
                        </a:rPr>
                        <a:t>1995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HTML 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 pitchFamily="34" charset="0"/>
                        </a:rPr>
                        <a:t>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HTML 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 pitchFamily="34" charset="0"/>
                        </a:rPr>
                        <a:t>1999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itchFamily="34" charset="0"/>
                        </a:rPr>
                        <a:t>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HTML5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itchFamily="34" charset="0"/>
                        </a:rPr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 descr="Tim_Berners-Lee_April_2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90800"/>
            <a:ext cx="220806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Line Breaks &amp; Horizontal Rules</a:t>
            </a:r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00" y="773832"/>
            <a:ext cx="6718970" cy="388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3004" y="3907278"/>
            <a:ext cx="5638800" cy="2800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Blockquote</a:t>
            </a:r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Blockquote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The &lt;blockquote&gt; tag specifies a section that is quoted from another source.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Browsers usually indent &lt;blockquote&gt; elements.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968" y="3086447"/>
            <a:ext cx="692467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0850" y="4933944"/>
            <a:ext cx="5924550" cy="1695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Abbreviation or Acronym 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Abbreviation or an acronym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Use an abbreviation or an acronym, when you like to add shortened versions of something else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2" y="2553444"/>
            <a:ext cx="83343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4496" y="4315172"/>
            <a:ext cx="4333875" cy="1714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Example HTML Document</a:t>
            </a: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301" name="Google Shape;3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3234"/>
            <a:ext cx="9144000" cy="609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Example HTML Page</a:t>
            </a: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45" y="1719262"/>
            <a:ext cx="88963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Lists</a:t>
            </a:r>
            <a:endParaRPr/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HTML provides us with three different types: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Ordered lists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are lists where each item in the list is numbered.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Unordered lists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are lists that begin with a bullet point (rather than characters that indicate order).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Definition lists 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are made up of a set of terms along with the definitions for each of those terms.</a:t>
            </a:r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List </a:t>
            </a: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Ordered List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&lt;ol&gt;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ordered list is created with the </a:t>
            </a:r>
            <a:r>
              <a:rPr lang="en-US" sz="2000" b="1"/>
              <a:t>&lt;ol&gt; </a:t>
            </a:r>
            <a:r>
              <a:rPr lang="en-US"/>
              <a:t>element.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&lt;ul&gt;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unordered list is created with &lt;ul&gt; element.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 b="1"/>
              <a:t>&lt;li&gt;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item in the list is placed between an opening </a:t>
            </a:r>
            <a:r>
              <a:rPr lang="en-US" sz="2000" b="1"/>
              <a:t>&lt;li&gt; </a:t>
            </a:r>
            <a:r>
              <a:rPr lang="en-US"/>
              <a:t>tag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and a closing </a:t>
            </a:r>
            <a:r>
              <a:rPr lang="en-US" sz="2000" b="1"/>
              <a:t>&lt;/li&gt; </a:t>
            </a:r>
            <a:r>
              <a:rPr lang="en-US"/>
              <a:t>tag. (The </a:t>
            </a:r>
            <a:r>
              <a:rPr lang="en-US" sz="2000" b="1"/>
              <a:t>li </a:t>
            </a:r>
            <a:r>
              <a:rPr lang="en-US"/>
              <a:t>stands for list item.)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Browsers indent lists by default.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List</a:t>
            </a:r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</a:t>
            </a: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680170"/>
            <a:ext cx="379095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3802" y="3564726"/>
            <a:ext cx="4029075" cy="285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List</a:t>
            </a:r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 List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The definition list is created with the </a:t>
            </a:r>
            <a:r>
              <a:rPr lang="en-US" b="1"/>
              <a:t>&lt;dl&gt; </a:t>
            </a:r>
            <a:r>
              <a:rPr lang="en-US"/>
              <a:t>element and usually consists of a series of terms and their definitions.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339" name="Google Shape;3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3284984"/>
            <a:ext cx="30003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4269" y="3861048"/>
            <a:ext cx="20193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Example HTML document </a:t>
            </a:r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Summary </a:t>
            </a:r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dt" idx="10"/>
          </p:nvPr>
        </p:nvSpPr>
        <p:spPr>
          <a:xfrm>
            <a:off x="6706146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2/20/2020</a:t>
            </a: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5506" y="620828"/>
            <a:ext cx="5058494" cy="62371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2385" y="620828"/>
            <a:ext cx="4181475" cy="623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ac8bab1a6_0_2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373D1-483D-4BC2-8550-67F4BF5F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6" y="1651091"/>
            <a:ext cx="7409487" cy="26807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Link</a:t>
            </a:r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Hyperlink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A </a:t>
            </a:r>
            <a:r>
              <a:rPr lang="en-US" b="1"/>
              <a:t>hyperlink</a:t>
            </a:r>
            <a:r>
              <a:rPr lang="en-US"/>
              <a:t> is a word, phrase, or image that you can click on to jump to a new document or a new section within the current document. 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Example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&lt;a href="</a:t>
            </a:r>
            <a:r>
              <a:rPr lang="en-US" i="1"/>
              <a:t>url</a:t>
            </a:r>
            <a:r>
              <a:rPr lang="en-US"/>
              <a:t>"&gt;</a:t>
            </a:r>
            <a:r>
              <a:rPr lang="en-US" i="1"/>
              <a:t>link text</a:t>
            </a:r>
            <a:r>
              <a:rPr lang="en-US"/>
              <a:t>&lt;/a&gt;</a:t>
            </a:r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Hyperlink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Example</a:t>
            </a:r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151" y="1628800"/>
            <a:ext cx="596514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0332" y="4221088"/>
            <a:ext cx="1987931" cy="186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Hyperlink</a:t>
            </a: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Opening link in new window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Open link in new page by using </a:t>
            </a:r>
            <a:r>
              <a:rPr lang="en-US" b="1" i="1"/>
              <a:t>target=“_blank”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2038350"/>
            <a:ext cx="62674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Hyperlink</a:t>
            </a: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Linking to a Specific Part of the Same Page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76" y="2054888"/>
            <a:ext cx="814387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Hyperlink</a:t>
            </a: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Linking to a Specific Part of the another Page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If you want to link to a specific part of a different page (whether on your own site or a different website) you can use a similar technique.</a:t>
            </a: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Images</a:t>
            </a:r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three rules to remember when you are creating images.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Save images in the right format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Save images at the right size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Use the correct resolution</a:t>
            </a: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Figure &amp; Figure Caption</a:t>
            </a:r>
            <a:endParaRPr/>
          </a:p>
        </p:txBody>
      </p:sp>
      <p:sp>
        <p:nvSpPr>
          <p:cNvPr id="402" name="Google Shape;402;p3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03" name="Google Shape;40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137" y="2924944"/>
            <a:ext cx="4287499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4088" y="2593479"/>
            <a:ext cx="31527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471735" y="1176456"/>
            <a:ext cx="804512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&lt;figure&gt;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 to contain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&lt;img&gt;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is used to add images to a web page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&lt;figcaption&gt;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web page authors to add a caption to an image.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– alt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=“pk.jpg“ width=“639" height=“516“ alt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=“Pakistan Map”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362201"/>
            <a:ext cx="4343399" cy="3507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47</a:t>
            </a:fld>
            <a:endParaRPr kumimoji="0"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Relative Paths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relative URL </a:t>
            </a:r>
            <a:r>
              <a:rPr lang="en-US" sz="2800" dirty="0"/>
              <a:t>indicates where the resource is in relation to the current page.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Same Directory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contact.html</a:t>
            </a:r>
          </a:p>
          <a:p>
            <a:pPr lvl="1"/>
            <a:r>
              <a:rPr lang="en-US" sz="2400" b="1" dirty="0"/>
              <a:t>Subdirectory</a:t>
            </a:r>
            <a:endParaRPr lang="en-US" sz="2400" dirty="0"/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arts/index.html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entertainment/arts/index.html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./images/src.jpg</a:t>
            </a:r>
          </a:p>
          <a:p>
            <a:pPr lvl="1"/>
            <a:r>
              <a:rPr lang="en-US" sz="2400" b="1" dirty="0"/>
              <a:t>Parent Directory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../index.html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../../src.jpg</a:t>
            </a:r>
          </a:p>
          <a:p>
            <a:pPr lvl="1"/>
            <a:r>
              <a:rPr lang="en-US" sz="2400" b="1" dirty="0"/>
              <a:t>From the Root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/contact.html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48</a:t>
            </a:fld>
            <a:endParaRPr kumimoji="0"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Absolute Paths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absolute URL </a:t>
            </a:r>
            <a:r>
              <a:rPr lang="en-US" sz="2800" dirty="0"/>
              <a:t>indicates a complete path to resource.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Example</a:t>
            </a:r>
            <a:endParaRPr lang="en-US" sz="2400" dirty="0"/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F:\Work\web\Spring-2022\logo.jpg</a:t>
            </a:r>
          </a:p>
          <a:p>
            <a:pPr lvl="2"/>
            <a:r>
              <a:rPr lang="en-US" sz="2000" dirty="0">
                <a:latin typeface="Courier New" pitchFamily="49" charset="0"/>
                <a:cs typeface="Courier New" pitchFamily="49" charset="0"/>
              </a:rPr>
              <a:t>http://www.cust.edu.pk/image.jpg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49</a:t>
            </a:fld>
            <a:endParaRPr kumimoji="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47ea9eb2_0_2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3 Layers of Web Design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Google Shape;80;g6f47ea9eb2_0_2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26" name="Picture 2" descr="Web Design Layers Structure, Styles, and Behavior">
            <a:extLst>
              <a:ext uri="{FF2B5EF4-FFF2-40B4-BE49-F238E27FC236}">
                <a16:creationId xmlns:a16="http://schemas.microsoft.com/office/drawing/2014/main" id="{5EC77EF9-3886-4CBE-8156-398A4B0C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209"/>
            <a:ext cx="9144000" cy="55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Images</a:t>
            </a:r>
            <a:endParaRPr/>
          </a:p>
        </p:txBody>
      </p:sp>
      <p:sp>
        <p:nvSpPr>
          <p:cNvPr id="411" name="Google Shape;411;p3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12" name="Google Shape;4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12" y="764704"/>
            <a:ext cx="4860193" cy="60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681" y="754038"/>
            <a:ext cx="4320319" cy="555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Tables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table represents information in a grid format.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Table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The </a:t>
            </a:r>
            <a:r>
              <a:rPr lang="en-US" sz="2400" b="1"/>
              <a:t>&lt;table&gt; </a:t>
            </a:r>
            <a:r>
              <a:rPr lang="en-US"/>
              <a:t>element is used to create a table. The contents of the table are written out row by row.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Row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start of each row using the opening </a:t>
            </a:r>
            <a:r>
              <a:rPr lang="en-US" sz="2800" b="1"/>
              <a:t>&lt;tr&gt; </a:t>
            </a:r>
            <a:r>
              <a:rPr lang="en-US"/>
              <a:t>tag and </a:t>
            </a:r>
            <a:r>
              <a:rPr lang="en-US" b="1"/>
              <a:t>&lt;/tr&gt; </a:t>
            </a:r>
            <a:r>
              <a:rPr lang="en-US"/>
              <a:t>closing tag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Cell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Each cell of a table is represented using a </a:t>
            </a:r>
            <a:r>
              <a:rPr lang="en-US" sz="2400" b="1"/>
              <a:t>&lt;td&gt;  </a:t>
            </a:r>
            <a:r>
              <a:rPr lang="en-US"/>
              <a:t>element with </a:t>
            </a:r>
            <a:r>
              <a:rPr lang="en-US" b="1"/>
              <a:t>&lt;/td&gt; </a:t>
            </a:r>
            <a:r>
              <a:rPr lang="en-US"/>
              <a:t>closing tag</a:t>
            </a:r>
            <a:endParaRPr/>
          </a:p>
        </p:txBody>
      </p:sp>
      <p:sp>
        <p:nvSpPr>
          <p:cNvPr id="420" name="Google Shape;420;p3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Tables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1012193"/>
            <a:ext cx="4536504" cy="50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4247" y="2659572"/>
            <a:ext cx="3766145" cy="153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Tables</a:t>
            </a:r>
            <a:endParaRPr/>
          </a:p>
        </p:txBody>
      </p:sp>
      <p:sp>
        <p:nvSpPr>
          <p:cNvPr id="434" name="Google Shape;434;p4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51" y="1124744"/>
            <a:ext cx="5939542" cy="46085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4088" y="4941168"/>
            <a:ext cx="3676776" cy="13107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Tables</a:t>
            </a:r>
            <a:endParaRPr/>
          </a:p>
        </p:txBody>
      </p:sp>
      <p:sp>
        <p:nvSpPr>
          <p:cNvPr id="442" name="Google Shape;442;p4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512" y="1052735"/>
            <a:ext cx="4930576" cy="46973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5516" y="4077072"/>
            <a:ext cx="4601260" cy="11709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450" name="Google Shape;45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12" y="766762"/>
            <a:ext cx="3871664" cy="563609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Tables</a:t>
            </a:r>
            <a:endParaRPr/>
          </a:p>
        </p:txBody>
      </p:sp>
      <p:pic>
        <p:nvPicPr>
          <p:cNvPr id="452" name="Google Shape;45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5936" y="3284984"/>
            <a:ext cx="50673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Forms</a:t>
            </a:r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Whenever you want to collect information from visitors you will need a form, which lives inside a </a:t>
            </a:r>
            <a:r>
              <a:rPr lang="en-US" sz="2400" b="1"/>
              <a:t>&lt;form&gt; </a:t>
            </a:r>
            <a:r>
              <a:rPr lang="en-US" sz="2400"/>
              <a:t>element.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Information from a form is sent in name/value pairs.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form control is given a name, and the text the user types in or the values of the options they select are sent to the server.</a:t>
            </a:r>
            <a:endParaRPr/>
          </a:p>
        </p:txBody>
      </p:sp>
      <p:sp>
        <p:nvSpPr>
          <p:cNvPr id="459" name="Google Shape;459;p4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 Structure</a:t>
            </a:r>
            <a:endParaRPr/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&lt;form&gt;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This element should always carry the </a:t>
            </a:r>
            <a:r>
              <a:rPr lang="en-US" sz="2000" b="1"/>
              <a:t>action </a:t>
            </a:r>
            <a:r>
              <a:rPr lang="en-US" sz="2400"/>
              <a:t>attribute and will usually have a </a:t>
            </a:r>
            <a:r>
              <a:rPr lang="en-US" sz="2000" b="1"/>
              <a:t>method </a:t>
            </a:r>
            <a:r>
              <a:rPr lang="en-US" sz="2400"/>
              <a:t>and </a:t>
            </a:r>
            <a:r>
              <a:rPr lang="en-US" sz="2000" b="1"/>
              <a:t>id </a:t>
            </a:r>
            <a:r>
              <a:rPr lang="en-US" sz="2400"/>
              <a:t>attribute too.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Action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</a:pPr>
            <a:r>
              <a:rPr lang="en-US" sz="2400"/>
              <a:t>Every </a:t>
            </a:r>
            <a:r>
              <a:rPr lang="en-US" sz="2000" b="1"/>
              <a:t>&lt;form&gt; </a:t>
            </a:r>
            <a:r>
              <a:rPr lang="en-US" sz="2400"/>
              <a:t>element requires an </a:t>
            </a:r>
            <a:r>
              <a:rPr lang="en-US" sz="2000" b="1"/>
              <a:t>action </a:t>
            </a:r>
            <a:r>
              <a:rPr lang="en-US" sz="2400"/>
              <a:t>attribute. Its </a:t>
            </a:r>
            <a:r>
              <a:rPr lang="en-US" sz="2000" b="1"/>
              <a:t>value </a:t>
            </a:r>
            <a:r>
              <a:rPr lang="en-US" sz="2400"/>
              <a:t>is the URL for the page on the server that will receive the information.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Method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Forms can be sent using one of two methods: </a:t>
            </a:r>
            <a:r>
              <a:rPr lang="en-US" sz="2400" b="1"/>
              <a:t>get </a:t>
            </a:r>
            <a:r>
              <a:rPr lang="en-US"/>
              <a:t>or </a:t>
            </a:r>
            <a:r>
              <a:rPr lang="en-US" sz="2400" b="1"/>
              <a:t>post</a:t>
            </a:r>
            <a:r>
              <a:rPr lang="en-US"/>
              <a:t>.</a:t>
            </a:r>
            <a:endParaRPr sz="7600" b="1"/>
          </a:p>
        </p:txBody>
      </p:sp>
      <p:sp>
        <p:nvSpPr>
          <p:cNvPr id="466" name="Google Shape;466;p4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FORMS</a:t>
            </a:r>
            <a:endParaRPr/>
          </a:p>
        </p:txBody>
      </p:sp>
      <p:sp>
        <p:nvSpPr>
          <p:cNvPr id="472" name="Google Shape;472;p4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6" y="1124744"/>
            <a:ext cx="5819422" cy="31683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4" name="Google Shape;47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9888" y="4478849"/>
            <a:ext cx="4519885" cy="14916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5" name="Google Shape;475;p45"/>
          <p:cNvSpPr/>
          <p:nvPr/>
        </p:nvSpPr>
        <p:spPr>
          <a:xfrm>
            <a:off x="4788024" y="2145325"/>
            <a:ext cx="3528392" cy="7200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does it means (type=“password”)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FORMS</a:t>
            </a:r>
            <a:endParaRPr/>
          </a:p>
        </p:txBody>
      </p:sp>
      <p:pic>
        <p:nvPicPr>
          <p:cNvPr id="481" name="Google Shape;48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052736"/>
            <a:ext cx="4993650" cy="2076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p4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483" name="Google Shape;48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8" y="1454482"/>
            <a:ext cx="2977426" cy="12729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460" y="3573016"/>
            <a:ext cx="4923701" cy="240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2080" y="4044677"/>
            <a:ext cx="3753468" cy="10627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6" name="Google Shape;486;p46"/>
          <p:cNvSpPr/>
          <p:nvPr/>
        </p:nvSpPr>
        <p:spPr>
          <a:xfrm>
            <a:off x="2483768" y="4149080"/>
            <a:ext cx="1080120" cy="1152128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6"/>
          <p:cNvSpPr/>
          <p:nvPr/>
        </p:nvSpPr>
        <p:spPr>
          <a:xfrm>
            <a:off x="4124010" y="5616865"/>
            <a:ext cx="3816424" cy="105992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happens if you repeat same name in radio control???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47ea9eb2_0_35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00" cy="53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9" name="Google Shape;89;g6f47ea9eb2_0_3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0" name="Google Shape;90;g6f47ea9eb2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8555"/>
            <a:ext cx="9144000" cy="569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FORMS</a:t>
            </a:r>
            <a:endParaRPr/>
          </a:p>
        </p:txBody>
      </p:sp>
      <p:pic>
        <p:nvPicPr>
          <p:cNvPr id="493" name="Google Shape;493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4361" y="1010986"/>
            <a:ext cx="4516107" cy="24180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4" name="Google Shape;494;p4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495" name="Google Shape;49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8153" y="1715937"/>
            <a:ext cx="3758182" cy="10081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6" name="Google Shape;49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6306" y="3677719"/>
            <a:ext cx="4459685" cy="24482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7" name="Google Shape;497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8064" y="3993253"/>
            <a:ext cx="3528392" cy="11684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8" name="Google Shape;498;p47"/>
          <p:cNvSpPr/>
          <p:nvPr/>
        </p:nvSpPr>
        <p:spPr>
          <a:xfrm>
            <a:off x="755576" y="4581128"/>
            <a:ext cx="1800200" cy="288032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Grouping Form Elements</a:t>
            </a:r>
            <a:endParaRPr/>
          </a:p>
        </p:txBody>
      </p:sp>
      <p:sp>
        <p:nvSpPr>
          <p:cNvPr id="504" name="Google Shape;504;p4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92" y="1987185"/>
            <a:ext cx="5342914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6216" y="2564904"/>
            <a:ext cx="2520280" cy="2308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/>
          <p:nvPr/>
        </p:nvSpPr>
        <p:spPr>
          <a:xfrm>
            <a:off x="395536" y="908720"/>
            <a:ext cx="2520280" cy="936104"/>
          </a:xfrm>
          <a:prstGeom prst="wedgeRoundRectCallout">
            <a:avLst>
              <a:gd name="adj1" fmla="val -27636"/>
              <a:gd name="adj2" fmla="val 71047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432026" y="927600"/>
            <a:ext cx="2825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group related form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controls together inside the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&lt;fieldset&gt;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8"/>
          <p:cNvSpPr/>
          <p:nvPr/>
        </p:nvSpPr>
        <p:spPr>
          <a:xfrm>
            <a:off x="3707904" y="818222"/>
            <a:ext cx="3074440" cy="1369470"/>
          </a:xfrm>
          <a:prstGeom prst="wedgeRoundRectCallout">
            <a:avLst>
              <a:gd name="adj1" fmla="val -67865"/>
              <a:gd name="adj2" fmla="val 63278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&lt;legend&gt;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 can come directly after the opening </a:t>
            </a: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&lt;fieldset&gt; 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and contains a caption which helps identify the purpose of that group of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title"/>
          </p:nvPr>
        </p:nvSpPr>
        <p:spPr>
          <a:xfrm>
            <a:off x="179512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Form Example</a:t>
            </a:r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0634"/>
            <a:ext cx="3971925" cy="5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5976" y="980728"/>
            <a:ext cx="4320480" cy="51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9792" y="1938785"/>
            <a:ext cx="5566745" cy="32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>
            <a:spLocks noGrp="1"/>
          </p:cNvSpPr>
          <p:nvPr>
            <p:ph type="body" idx="1"/>
          </p:nvPr>
        </p:nvSpPr>
        <p:spPr>
          <a:xfrm>
            <a:off x="179512" y="980728"/>
            <a:ext cx="86586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HTML page can be created on multiple text editor including: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Notepad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Notepad ++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Sublime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Visual Studio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</a:pPr>
            <a:r>
              <a:rPr lang="en-US"/>
              <a:t>Much more…</a:t>
            </a:r>
            <a:endParaRPr/>
          </a:p>
        </p:txBody>
      </p:sp>
      <p:sp>
        <p:nvSpPr>
          <p:cNvPr id="524" name="Google Shape;524;p5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179388" y="188913"/>
            <a:ext cx="8640762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sp>
        <p:nvSpPr>
          <p:cNvPr id="531" name="Google Shape;531;p51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532" name="Google Shape;53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824" y="1122550"/>
            <a:ext cx="7740352" cy="486161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1"/>
          <p:cNvSpPr/>
          <p:nvPr/>
        </p:nvSpPr>
        <p:spPr>
          <a:xfrm>
            <a:off x="5436096" y="4365104"/>
            <a:ext cx="3024336" cy="86409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539" name="Google Shape;53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86" y="907681"/>
            <a:ext cx="8244408" cy="532963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2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546" name="Google Shape;546;p53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812" y="936778"/>
            <a:ext cx="7956376" cy="523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4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54" name="Google Shape;55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433" y="1124744"/>
            <a:ext cx="7747133" cy="51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560" name="Google Shape;560;p55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61" name="Google Shape;56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72" y="1124744"/>
            <a:ext cx="7596336" cy="507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567" name="Google Shape;567;p56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836" y="981604"/>
            <a:ext cx="7524328" cy="516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HTML &lt;!DOCTYPE&gt;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&lt;!DOCTYPE html&gt;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&lt;html&gt;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lvl="1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lvl="1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lvl="1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lvl="1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 lvl="1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…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&lt;/html&gt; 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</a:t>
            </a:fld>
            <a:endParaRPr kumimoji="0"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574" name="Google Shape;574;p57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362" y="980728"/>
            <a:ext cx="7956376" cy="507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sp>
        <p:nvSpPr>
          <p:cNvPr id="581" name="Google Shape;581;p58"/>
          <p:cNvSpPr txBox="1">
            <a:spLocks noGrp="1"/>
          </p:cNvSpPr>
          <p:nvPr>
            <p:ph type="title"/>
          </p:nvPr>
        </p:nvSpPr>
        <p:spPr>
          <a:xfrm>
            <a:off x="191121" y="188640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82" name="Google Shape;58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60982"/>
            <a:ext cx="7956376" cy="453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588" name="Google Shape;58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602" y="949250"/>
            <a:ext cx="7164796" cy="52402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9"/>
          <p:cNvSpPr txBox="1"/>
          <p:nvPr/>
        </p:nvSpPr>
        <p:spPr>
          <a:xfrm>
            <a:off x="323528" y="181313"/>
            <a:ext cx="8640638" cy="48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Page – Visual 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>
            <a:spLocks noGrp="1"/>
          </p:cNvSpPr>
          <p:nvPr>
            <p:ph type="sldNum" idx="12"/>
          </p:nvPr>
        </p:nvSpPr>
        <p:spPr>
          <a:xfrm>
            <a:off x="179512" y="643085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/>
          </p:nvPr>
        </p:nvSpPr>
        <p:spPr>
          <a:xfrm>
            <a:off x="179388" y="188913"/>
            <a:ext cx="8640762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Helvetica Neue"/>
              <a:buNone/>
            </a:pPr>
            <a:r>
              <a:rPr lang="en-US" sz="2880"/>
              <a:t>HTML Page – Visual Studio</a:t>
            </a:r>
            <a:endParaRPr/>
          </a:p>
        </p:txBody>
      </p:sp>
      <p:pic>
        <p:nvPicPr>
          <p:cNvPr id="596" name="Google Shape;59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828634"/>
            <a:ext cx="6984776" cy="544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7007" y="1710163"/>
            <a:ext cx="5017605" cy="309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Markup Validation Service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963857"/>
            <a:ext cx="88296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747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Markup Validation Service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14046"/>
            <a:ext cx="88392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806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Markup Validation Service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826477"/>
            <a:ext cx="88582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88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 Text formatting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458200" cy="4625609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2000" dirty="0"/>
          </a:p>
          <a:p>
            <a:pPr lvl="1">
              <a:buNone/>
            </a:pPr>
            <a:endParaRPr lang="en-US" sz="2000" dirty="0"/>
          </a:p>
          <a:p>
            <a:endParaRPr lang="en-US" sz="2000" b="1" dirty="0"/>
          </a:p>
        </p:txBody>
      </p:sp>
      <p:pic>
        <p:nvPicPr>
          <p:cNvPr id="6" name="Picture 5" descr="Screenshot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13" y="1001468"/>
            <a:ext cx="654377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09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lvl="1"/>
            <a:endParaRPr lang="en-US" sz="16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78</a:t>
            </a:fld>
            <a:endParaRPr kumimoji="0"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676400"/>
          <a:ext cx="8229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6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Entity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Entity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non-breaking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&amp;nbsp;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&amp;#160;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&amp;#60;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&amp;#62;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ampersand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&amp;#38;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&amp;cent;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&amp;#162;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&amp;pound;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&amp;#163;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&amp;yen;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&amp;#165;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euro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&amp;euro;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&amp;#8364;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copyright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&amp;copy;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&amp;#169;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registered trademark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&amp;reg;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&amp;#174;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 Entities -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</a:rPr>
              <a:t>Some characters are reserved in HTML.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If you use the less than (&lt;) or greater than (&gt;) signs in your text, the browser might mix them with tags.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Character entities are used to display reserved characters in HTML.</a:t>
            </a:r>
          </a:p>
          <a:p>
            <a:endParaRPr lang="en-US" sz="2800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A character entity looks like this:</a:t>
            </a:r>
          </a:p>
          <a:p>
            <a:pPr lvl="1"/>
            <a:r>
              <a:rPr lang="en-US" sz="2400" dirty="0">
                <a:latin typeface="Calibri" pitchFamily="34" charset="0"/>
              </a:rPr>
              <a:t>&amp;</a:t>
            </a:r>
            <a:r>
              <a:rPr lang="en-US" sz="2400" i="1" dirty="0" err="1">
                <a:latin typeface="Calibri" pitchFamily="34" charset="0"/>
              </a:rPr>
              <a:t>entity_name</a:t>
            </a:r>
            <a:r>
              <a:rPr lang="en-US" sz="2400" dirty="0">
                <a:latin typeface="Calibri" pitchFamily="34" charset="0"/>
              </a:rPr>
              <a:t>; OR</a:t>
            </a:r>
          </a:p>
          <a:p>
            <a:pPr lvl="1"/>
            <a:r>
              <a:rPr lang="en-US" sz="2400" dirty="0">
                <a:latin typeface="Calibri" pitchFamily="34" charset="0"/>
              </a:rPr>
              <a:t>&amp;#</a:t>
            </a:r>
            <a:r>
              <a:rPr lang="en-US" sz="2400" i="1" dirty="0" err="1">
                <a:latin typeface="Calibri" pitchFamily="34" charset="0"/>
              </a:rPr>
              <a:t>entity_number</a:t>
            </a:r>
            <a:r>
              <a:rPr lang="en-US" sz="2400" dirty="0">
                <a:latin typeface="Calibri" pitchFamily="34" charset="0"/>
              </a:rPr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lvl="1"/>
            <a:endParaRPr lang="en-US" sz="16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79</a:t>
            </a:fld>
            <a:endParaRPr kumimoji="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&lt;!DOCTYPE&gt; Definition and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1" y="919406"/>
            <a:ext cx="6080611" cy="5511452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latin typeface="Calibri" pitchFamily="34" charset="0"/>
              </a:rPr>
              <a:t>The &lt;!DOCTYPE&gt; declaration must be the very first thing in your HTML document, before the &lt;html&gt; tag.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The &lt;!DOCTYPE&gt; declaration is not an HTML tag; it is an instruction to the web browser about what version of HTML the page is written in.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In HTML 4.01, the &lt;!DOCTYPE&gt; declaration refers to a DTD (Document Type Definition)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The DTD specifies the rules for the markup language, so that the browsers render the content correctly.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HTML5 does not require a reference to a DTD.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There are three different &lt;!DOCTYPE&gt; declarations in HTML 4.01. 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In XHTML 1.1 and HTML5 there is only one.</a:t>
            </a:r>
          </a:p>
          <a:p>
            <a:endParaRPr lang="en-US" sz="2400" dirty="0">
              <a:latin typeface="Calibri" pitchFamily="34" charset="0"/>
            </a:endParaRPr>
          </a:p>
          <a:p>
            <a:pPr>
              <a:buNone/>
            </a:pPr>
            <a:endParaRPr lang="en-US" sz="2400" dirty="0">
              <a:latin typeface="Calibri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8</a:t>
            </a:fld>
            <a:endParaRPr kumimoji="0"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030583"/>
              </p:ext>
            </p:extLst>
          </p:nvPr>
        </p:nvGraphicFramePr>
        <p:xfrm>
          <a:off x="6373688" y="1307124"/>
          <a:ext cx="2590801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2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HTML 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HTML 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1999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XHTML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 Entities – Math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900" b="1" dirty="0"/>
              <a:t>More: </a:t>
            </a:r>
            <a:r>
              <a:rPr lang="en-US" sz="1900" b="1" dirty="0">
                <a:hlinkClick r:id="rId3"/>
              </a:rPr>
              <a:t>http://www.w3schools.com/html/html_symbols.asp</a:t>
            </a:r>
            <a:endParaRPr lang="en-US" sz="1900" b="1" dirty="0"/>
          </a:p>
          <a:p>
            <a:pPr lvl="1"/>
            <a:endParaRPr lang="en-US" sz="16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80</a:t>
            </a:fld>
            <a:endParaRPr kumimoji="0"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676400"/>
          <a:ext cx="8229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6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Entity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Entity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FOR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&amp;forall;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&amp;#8704;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PARTIAL DIFFERENTIAL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&amp;part;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&amp;#8706;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THERE EXISTS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&amp;exist;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&amp;#8707;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EMPTY 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&amp;empty;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&amp;#8709;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NABLA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&amp;nabla;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&amp;#8711;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ELEMENT 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&amp;isin;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&amp;#8712;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AN ELEMENT 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&amp;notin;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&amp;#8713;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CONTAINS AS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&amp;ni;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&amp;#8715;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N-ARY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&amp;prod;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&amp;#8719;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N-ARY SUMMATION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&amp;sum;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&amp;#8721;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iframe</a:t>
            </a:r>
            <a:r>
              <a:rPr lang="en-US" dirty="0"/>
              <a:t> 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293"/>
            <a:ext cx="8382000" cy="543950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alibri" pitchFamily="34" charset="0"/>
              </a:rPr>
              <a:t>An </a:t>
            </a:r>
            <a:r>
              <a:rPr lang="en-US" sz="2400" dirty="0" err="1">
                <a:latin typeface="Calibri" pitchFamily="34" charset="0"/>
              </a:rPr>
              <a:t>iframe</a:t>
            </a:r>
            <a:r>
              <a:rPr lang="en-US" sz="2400" dirty="0">
                <a:latin typeface="Calibri" pitchFamily="34" charset="0"/>
              </a:rPr>
              <a:t> is used to display a web page within a web page.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Syntax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src</a:t>
            </a:r>
            <a:r>
              <a:rPr lang="en-US" sz="2000" dirty="0">
                <a:latin typeface="Calibri" pitchFamily="34" charset="0"/>
              </a:rPr>
              <a:t>="</a:t>
            </a:r>
            <a:r>
              <a:rPr lang="en-US" sz="2000" i="1" dirty="0">
                <a:latin typeface="Calibri" pitchFamily="34" charset="0"/>
              </a:rPr>
              <a:t>URL</a:t>
            </a:r>
            <a:r>
              <a:rPr lang="en-US" sz="2000" dirty="0">
                <a:latin typeface="Calibri" pitchFamily="34" charset="0"/>
              </a:rPr>
              <a:t>"&gt;&lt;/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&gt; 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 err="1">
                <a:latin typeface="Calibri" pitchFamily="34" charset="0"/>
              </a:rPr>
              <a:t>Iframe</a:t>
            </a:r>
            <a:r>
              <a:rPr lang="en-US" sz="2400" dirty="0">
                <a:latin typeface="Calibri" pitchFamily="34" charset="0"/>
              </a:rPr>
              <a:t> - Set Height and Width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src</a:t>
            </a:r>
            <a:r>
              <a:rPr lang="en-US" sz="2000" dirty="0">
                <a:latin typeface="Calibri" pitchFamily="34" charset="0"/>
              </a:rPr>
              <a:t>="demo_iframe.htm"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width="200" height="200"</a:t>
            </a:r>
            <a:r>
              <a:rPr lang="en-US" sz="2000" dirty="0">
                <a:latin typeface="Calibri" pitchFamily="34" charset="0"/>
              </a:rPr>
              <a:t>&gt;&lt;/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&gt;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 err="1">
                <a:latin typeface="Calibri" pitchFamily="34" charset="0"/>
              </a:rPr>
              <a:t>Iframe</a:t>
            </a:r>
            <a:r>
              <a:rPr lang="en-US" sz="2400" dirty="0">
                <a:latin typeface="Calibri" pitchFamily="34" charset="0"/>
              </a:rPr>
              <a:t> can be used to embed video in web page.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Example: Embed following code in your HTML page</a:t>
            </a:r>
          </a:p>
          <a:p>
            <a:pPr lvl="1"/>
            <a:r>
              <a:rPr lang="en-US" sz="2000" dirty="0">
                <a:latin typeface="Calibri" pitchFamily="34" charset="0"/>
              </a:rPr>
              <a:t>&lt;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</a:rPr>
              <a:t>src</a:t>
            </a:r>
            <a:r>
              <a:rPr lang="en-US" sz="2000" dirty="0">
                <a:latin typeface="Calibri" pitchFamily="34" charset="0"/>
              </a:rPr>
              <a:t>="https://www.youtube.com/embed/x7zE7Fu8Dmw" width="454" height="280” &gt;&lt;/</a:t>
            </a:r>
            <a:r>
              <a:rPr lang="en-US" sz="2000" dirty="0" err="1">
                <a:latin typeface="Calibri" pitchFamily="34" charset="0"/>
              </a:rPr>
              <a:t>iframe</a:t>
            </a:r>
            <a:r>
              <a:rPr lang="en-US" sz="2000" dirty="0">
                <a:latin typeface="Calibri" pitchFamily="34" charset="0"/>
              </a:rPr>
              <a:t>&gt;</a:t>
            </a:r>
          </a:p>
          <a:p>
            <a:pPr lvl="1"/>
            <a:endParaRPr lang="en-US" sz="2000" dirty="0">
              <a:latin typeface="Calibri" pitchFamily="34" charset="0"/>
            </a:endParaRP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lvl="1"/>
            <a:endParaRPr lang="en-US" sz="16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81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&lt;!DOCTYPE&gt;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</a:rPr>
              <a:t>Always add the &lt;!DOCTYPE&gt; declaration to your HTML documents, so that the browser knows what type of document to expect.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The &lt;!DOCTYPE&gt; declaration is NOT case sensitive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HTML 4.01 </a:t>
            </a:r>
            <a:r>
              <a:rPr lang="en-US" sz="2400" dirty="0" err="1">
                <a:latin typeface="Calibri" pitchFamily="34" charset="0"/>
              </a:rPr>
              <a:t>doctypes</a:t>
            </a:r>
            <a:r>
              <a:rPr lang="en-US" sz="2400" dirty="0">
                <a:latin typeface="Calibri" pitchFamily="34" charset="0"/>
              </a:rPr>
              <a:t> are:</a:t>
            </a:r>
          </a:p>
          <a:p>
            <a:pPr lvl="1"/>
            <a:r>
              <a:rPr lang="en-US" sz="2000" dirty="0">
                <a:latin typeface="Calibri" pitchFamily="34" charset="0"/>
              </a:rPr>
              <a:t>Strict</a:t>
            </a:r>
          </a:p>
          <a:p>
            <a:pPr lvl="1"/>
            <a:r>
              <a:rPr lang="en-US" sz="2000" dirty="0" err="1">
                <a:latin typeface="Calibri" pitchFamily="34" charset="0"/>
              </a:rPr>
              <a:t>Tranditional</a:t>
            </a:r>
            <a:endParaRPr lang="en-US" sz="2000" dirty="0">
              <a:latin typeface="Calibri" pitchFamily="34" charset="0"/>
            </a:endParaRPr>
          </a:p>
          <a:p>
            <a:pPr lvl="1"/>
            <a:r>
              <a:rPr lang="en-US" sz="2000" dirty="0">
                <a:latin typeface="Calibri" pitchFamily="34" charset="0"/>
              </a:rPr>
              <a:t>Frameset</a:t>
            </a:r>
          </a:p>
          <a:p>
            <a:pPr lvl="1"/>
            <a:endParaRPr lang="en-US" sz="2000" dirty="0">
              <a:latin typeface="Calibri" pitchFamily="34" charset="0"/>
            </a:endParaRPr>
          </a:p>
          <a:p>
            <a:pPr>
              <a:buNone/>
            </a:pPr>
            <a:endParaRPr lang="en-US" sz="2400" dirty="0"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pPr/>
              <a:t>9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2353</Words>
  <Application>Microsoft Office PowerPoint</Application>
  <PresentationFormat>On-screen Show (4:3)</PresentationFormat>
  <Paragraphs>559</Paragraphs>
  <Slides>81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Calibri</vt:lpstr>
      <vt:lpstr>Helvetica</vt:lpstr>
      <vt:lpstr>Arial</vt:lpstr>
      <vt:lpstr>Arial</vt:lpstr>
      <vt:lpstr>Helvetica Neue</vt:lpstr>
      <vt:lpstr>Verdana</vt:lpstr>
      <vt:lpstr>Courier New</vt:lpstr>
      <vt:lpstr>Noto Sans Symbols</vt:lpstr>
      <vt:lpstr>Conception personnalisée</vt:lpstr>
      <vt:lpstr>Web Application Development</vt:lpstr>
      <vt:lpstr>HTML</vt:lpstr>
      <vt:lpstr>HTML History</vt:lpstr>
      <vt:lpstr>PowerPoint Presentation</vt:lpstr>
      <vt:lpstr>3 Layers of Web Design</vt:lpstr>
      <vt:lpstr>PowerPoint Presentation</vt:lpstr>
      <vt:lpstr>HTML &lt;!DOCTYPE&gt; Declaration</vt:lpstr>
      <vt:lpstr>&lt;!DOCTYPE&gt; Definition and Use</vt:lpstr>
      <vt:lpstr>&lt;!DOCTYPE&gt; Usage</vt:lpstr>
      <vt:lpstr>Common DOCTYPE Declarations</vt:lpstr>
      <vt:lpstr>Example: HTML Structure </vt:lpstr>
      <vt:lpstr>Example: HTML Structure</vt:lpstr>
      <vt:lpstr>HTML Structure</vt:lpstr>
      <vt:lpstr>HTML Structure</vt:lpstr>
      <vt:lpstr>HTML Structure</vt:lpstr>
      <vt:lpstr>HTML Structure</vt:lpstr>
      <vt:lpstr>HTML Structure</vt:lpstr>
      <vt:lpstr>HTML Tags</vt:lpstr>
      <vt:lpstr>HTML Tags</vt:lpstr>
      <vt:lpstr>Attributes</vt:lpstr>
      <vt:lpstr>HTML Tags</vt:lpstr>
      <vt:lpstr>Body &amp; Title</vt:lpstr>
      <vt:lpstr>Body &amp; Title</vt:lpstr>
      <vt:lpstr>Body &amp; Title</vt:lpstr>
      <vt:lpstr>Headings</vt:lpstr>
      <vt:lpstr>Heading</vt:lpstr>
      <vt:lpstr>Paragraph</vt:lpstr>
      <vt:lpstr>Strong and Emphasize </vt:lpstr>
      <vt:lpstr>Line Breaks &amp; Horizontal Rules</vt:lpstr>
      <vt:lpstr>Line Breaks &amp; Horizontal Rules</vt:lpstr>
      <vt:lpstr>Blockquote</vt:lpstr>
      <vt:lpstr>Abbreviation or Acronym </vt:lpstr>
      <vt:lpstr>Example HTML Document</vt:lpstr>
      <vt:lpstr>Example HTML Page</vt:lpstr>
      <vt:lpstr>Lists</vt:lpstr>
      <vt:lpstr>List </vt:lpstr>
      <vt:lpstr>List</vt:lpstr>
      <vt:lpstr>List</vt:lpstr>
      <vt:lpstr>Example HTML document </vt:lpstr>
      <vt:lpstr>Link</vt:lpstr>
      <vt:lpstr>Hyperlink</vt:lpstr>
      <vt:lpstr>Hyperlink</vt:lpstr>
      <vt:lpstr>Hyperlink</vt:lpstr>
      <vt:lpstr>Hyperlink</vt:lpstr>
      <vt:lpstr>Images</vt:lpstr>
      <vt:lpstr>Figure &amp; Figure Caption</vt:lpstr>
      <vt:lpstr>Image – alt attribute</vt:lpstr>
      <vt:lpstr>Relative Paths </vt:lpstr>
      <vt:lpstr>Absolute Paths </vt:lpstr>
      <vt:lpstr>Images</vt:lpstr>
      <vt:lpstr>Tables</vt:lpstr>
      <vt:lpstr>Tables</vt:lpstr>
      <vt:lpstr>Tables</vt:lpstr>
      <vt:lpstr>Tables</vt:lpstr>
      <vt:lpstr>Tables</vt:lpstr>
      <vt:lpstr>HTML Forms</vt:lpstr>
      <vt:lpstr>HTML Form Structure</vt:lpstr>
      <vt:lpstr>HTML FORMS</vt:lpstr>
      <vt:lpstr>HTML FORMS</vt:lpstr>
      <vt:lpstr>HTML FORMS</vt:lpstr>
      <vt:lpstr>Grouping Form Elements</vt:lpstr>
      <vt:lpstr>HTML Form Example</vt:lpstr>
      <vt:lpstr>HTML Page</vt:lpstr>
      <vt:lpstr>HTML Page – Visual Studio</vt:lpstr>
      <vt:lpstr>HTML Page – Visual Studio</vt:lpstr>
      <vt:lpstr>HTML Page – Visual Studio</vt:lpstr>
      <vt:lpstr>HTML Page – Visual Studio</vt:lpstr>
      <vt:lpstr>HTML Page – Visual Studio</vt:lpstr>
      <vt:lpstr>HTML Page – Visual Studio</vt:lpstr>
      <vt:lpstr>HTML Page – Visual Studio</vt:lpstr>
      <vt:lpstr>HTML Page – Visual Studio</vt:lpstr>
      <vt:lpstr>PowerPoint Presentation</vt:lpstr>
      <vt:lpstr>HTML Page – Visual Studio</vt:lpstr>
      <vt:lpstr>Markup Validation Service</vt:lpstr>
      <vt:lpstr>Markup Validation Service</vt:lpstr>
      <vt:lpstr>Markup Validation Service</vt:lpstr>
      <vt:lpstr>HTML Text formatting Tags</vt:lpstr>
      <vt:lpstr>HTML Entities</vt:lpstr>
      <vt:lpstr>HTML Entities - Usage</vt:lpstr>
      <vt:lpstr>HTML Entities – Math symbols</vt:lpstr>
      <vt:lpstr>iframe Tag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Development</dc:title>
  <dc:creator>Showeet.com</dc:creator>
  <cp:lastModifiedBy>Saif Ali</cp:lastModifiedBy>
  <cp:revision>19</cp:revision>
  <dcterms:created xsi:type="dcterms:W3CDTF">2011-07-08T11:03:43Z</dcterms:created>
  <dcterms:modified xsi:type="dcterms:W3CDTF">2023-02-23T05:04:57Z</dcterms:modified>
</cp:coreProperties>
</file>